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3" r:id="rId4"/>
    <p:sldId id="341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>
      <p:cViewPr varScale="1">
        <p:scale>
          <a:sx n="108" d="100"/>
          <a:sy n="108" d="100"/>
        </p:scale>
        <p:origin x="17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1EEB0E-5C9E-CB43-AA5B-C809728AA7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0FCFE-8540-924D-95E9-A4502C17FE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E618FD9-7E42-5B4A-AA66-3E644B607B73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69B278-5DB5-CB42-9966-D66014D25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5AD05E-E7CE-804C-BA19-8236F8A30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4BC26-FB85-254B-A89D-F4B891F887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83B2-53BC-C447-92CE-7F7476E93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DE7AF39-D67C-9742-8B44-F959CC4070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6EA900D-4E18-684E-BF4D-9D67807EE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037EE5-4657-264E-8968-CF5CA0EC49F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A11B8FC3-D80F-BF4E-8FFB-46604DDF5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0CDD3F4-4640-6F4E-8851-B8E8B43F0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31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68FFF195-71FF-B24D-AD85-A8E25865C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2BDC12-E12E-0D4C-9D49-9B61DAFDEEA7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DE06298-1ED5-F847-99BE-DF103D160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E82E64F-22AE-0D47-8E32-97F2BB3D35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22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6EF1FD66-D37F-FF47-A611-D2E8507C6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F175F6C-89D5-BE46-86A2-EC6E63FCE5E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E4EDD89F-3C90-114E-8B84-07109E4BE3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B0CC1CD-25B3-B442-8FD0-FBE53AED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019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E2F8F143-23F0-2C4D-A633-9E39C605B9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B9582FBC-7E57-5B45-9145-6E28624DAC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4FB2ADE-E5AC-AC44-A501-0A0A9F722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C5DE77-ECA3-1648-AB36-BBEC60118B2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9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383A4659-7653-D447-8327-9F80C2B27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9DFD53F-1695-8547-881D-E4E1F5FBB263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96F885C-34FF-BD45-BCD2-777B05D9473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151E01E-2B62-0D43-868C-0EFD6DD8E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18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44B0-CCFF-B444-97CF-2D254935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04265-1CE0-8044-9658-75A57534B272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94771-8B20-324C-9B90-96028F5D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DE4D-879B-394F-AA25-35DDC35B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2440-78B5-FE4E-B767-4CD13015A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0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B2C0E-5B75-8C4E-B849-6C9CE67A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B026B-74FF-3840-9912-382A0D1BDC75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9DE3-F66B-6443-957B-ACAEDD13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2115-F788-AA43-B511-B7D85ABC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BD9E-A57B-A347-B9B5-43C8127BA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4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D379-CA01-7F46-AC12-FADE8CD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B58D5-DB6C-2547-A1A7-900EADC9F6CF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5DD54-0C77-6B46-ADBA-CFC3A61A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86519-C42F-9C47-BF80-4C776BDA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33AEA-CA74-E348-883F-8F0BD91C0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7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0DE1-4821-854D-96E9-6BCF7F23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822AC-DB72-7D41-800A-0554A5CBFAB9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ED91C-1286-F744-88F0-B7DEBADF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AC22-95C7-9748-9300-DB7F6DEA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8ABE-11EC-D546-A366-7B8B41ADA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E1077-E869-4844-A701-F4192A74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BD54A-2001-3245-9DF4-7970857890E8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C109C-1F76-AB46-9BF4-13E1F256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74928-7BC2-BA42-B264-ECE6F661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2DF6-7508-1949-8207-85EDC1E5B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3A37D3-BF7E-A94B-9BF9-7B4A009C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2E803-BFED-3C48-9751-5761F2738C5E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B14E42-6F8E-D04B-923A-04E426D9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49C642-C2B5-2F4C-B7DD-3A58A27B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2EF4-77A5-8143-9D40-619A70AF7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F0FB49-64CA-AC41-B3B6-3D6A5952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7286B-F443-A640-BB3D-1F2B0B0825A3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32C780-D4F6-554F-A0A8-EC7FB11E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5E35-3A7A-BF4F-BEE2-4E6A8353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714F-E0DF-B449-A9E2-D02D8791E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C200CF-1420-F34E-870C-97F5AFE0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0E5B7-14D8-F14A-B714-4D21ECC5E27E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79D74E-9B59-F34B-8CE0-582782F7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02E2CD-2DDD-BB42-A8D8-5BB7BEC9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862F-DCBB-4840-9AA2-B7209AF39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0F84A9-99BF-FD43-9F60-88DD4D43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501F8-05C6-2C44-ADE2-0F3810383586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6246E4-54CB-DA41-9B15-647A96AE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C40D4D-FE99-0344-BB34-0185644B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46C8-364F-1342-9BC2-49D2448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1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EEB6C6-7268-4A43-BAB9-A9C9999C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56E30-A923-824A-B28A-8CF964BA4562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3B41D3-46DC-C64C-B029-E11863E0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771AED-F5C7-3B47-B719-5A3AD1FA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9F0E2-0C2F-D24A-9995-2E27BC191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86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50D361-88BD-5F4F-BF62-D9DB126A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F12EA-89D4-C449-AE38-08E24854A733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0CA89-4264-EB49-B1D6-E6B6E61E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3B9A00-CB64-F441-9268-A10510E4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8632E-2107-754A-B437-EE0BEA2D2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E48F4B-51F0-A347-BCED-DA2108AAEB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E7F01E-14F6-6C43-8B9F-63A2129D7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6149-D21B-F944-ABC8-AF6BCC137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4AF0BF-AC18-EC47-8322-FEDFB14D718C}" type="datetimeFigureOut">
              <a:rPr lang="en-US" altLang="en-US"/>
              <a:pPr/>
              <a:t>1/26/20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1FD2-418F-9F4A-A880-7C141A6D3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093E-1156-C44B-BB6A-0CE0B57EE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EB0EF7-82CD-ED4E-A869-E7D386D574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EBAA-3D45-A342-B5DE-694713F2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EF6C-88C9-724B-96B0-7A2C77C0D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A99EF74-9698-1B4D-A37A-68CB2DA5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t2.gstatic.com/images?q=tbn:ANd9GcQ04uF7Fv53E7ra-DouSIVT60a6sQ7Nr5Uftmk25Pv-rFYVUv8czOB8TNk">
            <a:hlinkClick r:id="rId3"/>
            <a:extLst>
              <a:ext uri="{FF2B5EF4-FFF2-40B4-BE49-F238E27FC236}">
                <a16:creationId xmlns:a16="http://schemas.microsoft.com/office/drawing/2014/main" id="{82B8F771-118D-C241-A879-1AC6FDBB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t2.gstatic.com/images?q=tbn:ANd9GcQ04uF7Fv53E7ra-DouSIVT60a6sQ7Nr5Uftmk25Pv-rFYVUv8czOB8TNk">
            <a:hlinkClick r:id="rId3"/>
            <a:extLst>
              <a:ext uri="{FF2B5EF4-FFF2-40B4-BE49-F238E27FC236}">
                <a16:creationId xmlns:a16="http://schemas.microsoft.com/office/drawing/2014/main" id="{D1CFDD79-9ED5-C046-865B-086CC48F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FEEE6AFA-C8DA-A745-9FB9-1FC6DEB9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B-cell produce antibodies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5D9B8BF9-84A8-364E-99FE-62EA7B964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5029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do antibodies do?  3 main effector mechanisms.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1. </a:t>
            </a:r>
            <a:r>
              <a:rPr lang="en-US" altLang="en-US" b="1">
                <a:ea typeface="ＭＳ Ｐゴシック" panose="020B0600070205080204" pitchFamily="34" charset="-128"/>
              </a:rPr>
              <a:t>Neutralization</a:t>
            </a:r>
            <a:r>
              <a:rPr lang="en-US" altLang="en-US">
                <a:ea typeface="ＭＳ Ｐゴシック" panose="020B0600070205080204" pitchFamily="34" charset="-128"/>
              </a:rPr>
              <a:t>—binding and blocking the action of toxins, virus particles etc.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2. </a:t>
            </a:r>
            <a:r>
              <a:rPr lang="en-US" altLang="en-US" b="1">
                <a:ea typeface="ＭＳ Ｐゴシック" panose="020B0600070205080204" pitchFamily="34" charset="-128"/>
              </a:rPr>
              <a:t>Opsonization</a:t>
            </a:r>
            <a:r>
              <a:rPr lang="en-US" altLang="en-US">
                <a:ea typeface="ＭＳ Ｐゴシック" panose="020B0600070205080204" pitchFamily="34" charset="-128"/>
              </a:rPr>
              <a:t>—binding/coating of pathogen to mark it for destruction by other cells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E. </a:t>
            </a:r>
            <a:r>
              <a:rPr lang="en-US" altLang="en-US" b="1">
                <a:ea typeface="ＭＳ Ｐゴシック" panose="020B0600070205080204" pitchFamily="34" charset="-128"/>
              </a:rPr>
              <a:t>Activation of </a:t>
            </a:r>
            <a:r>
              <a:rPr lang="en-US" altLang="en-US">
                <a:ea typeface="ＭＳ Ｐゴシック" panose="020B0600070205080204" pitchFamily="34" charset="-128"/>
              </a:rPr>
              <a:t>a system called the </a:t>
            </a:r>
            <a:r>
              <a:rPr lang="en-US" altLang="en-US" b="1">
                <a:ea typeface="ＭＳ Ｐゴシック" panose="020B0600070205080204" pitchFamily="34" charset="-128"/>
              </a:rPr>
              <a:t>complement</a:t>
            </a:r>
            <a:r>
              <a:rPr lang="en-US" altLang="en-US">
                <a:ea typeface="ＭＳ Ｐゴシック" panose="020B0600070205080204" pitchFamily="34" charset="-128"/>
              </a:rPr>
              <a:t> pathway---multi-step process to destroy bacteria.</a:t>
            </a:r>
          </a:p>
        </p:txBody>
      </p:sp>
    </p:spTree>
    <p:extLst>
      <p:ext uri="{BB962C8B-B14F-4D97-AF65-F5344CB8AC3E}">
        <p14:creationId xmlns:p14="http://schemas.microsoft.com/office/powerpoint/2010/main" val="65264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gure 1-26">
            <a:extLst>
              <a:ext uri="{FF2B5EF4-FFF2-40B4-BE49-F238E27FC236}">
                <a16:creationId xmlns:a16="http://schemas.microsoft.com/office/drawing/2014/main" id="{1A9938CE-EB9F-3B42-98AB-5E0DAC70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17500"/>
            <a:ext cx="4143375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50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05F4571-D28A-B746-9368-B4C70B9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T-cell effector mechanisms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E7D44E80-0F3A-F14D-A838-EBCAF5A3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Cell-mediated immunity—requires direct interaction between the T-cell and another host cell.</a:t>
            </a:r>
          </a:p>
        </p:txBody>
      </p:sp>
    </p:spTree>
    <p:extLst>
      <p:ext uri="{BB962C8B-B14F-4D97-AF65-F5344CB8AC3E}">
        <p14:creationId xmlns:p14="http://schemas.microsoft.com/office/powerpoint/2010/main" val="381299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9A22A403-33F4-F64E-9AA3-CE3279EC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T-cells differentiate into 2 types of effector cells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BCA3D2E0-F943-BC4F-B507-0E0B6F832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Cytotoxic T lymphocytes (CTLs or T</a:t>
            </a:r>
            <a:r>
              <a:rPr lang="en-US" altLang="en-US" baseline="-25000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)—act directly to  kill virus-infected cells.  Release of toxins after binding to virus-infected cell.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Express a specific cell surface molecule-- a </a:t>
            </a:r>
            <a:r>
              <a:rPr lang="en-US" altLang="en-US" i="1">
                <a:ea typeface="ＭＳ Ｐゴシック" panose="020B0600070205080204" pitchFamily="34" charset="-128"/>
              </a:rPr>
              <a:t>co-receptor</a:t>
            </a:r>
            <a:r>
              <a:rPr lang="en-US" altLang="en-US">
                <a:ea typeface="ＭＳ Ｐゴシック" panose="020B0600070205080204" pitchFamily="34" charset="-128"/>
              </a:rPr>
              <a:t> called</a:t>
            </a:r>
            <a:r>
              <a:rPr lang="en-US" altLang="en-US" b="1">
                <a:ea typeface="ＭＳ Ｐゴシック" panose="020B0600070205080204" pitchFamily="34" charset="-128"/>
              </a:rPr>
              <a:t> CD8</a:t>
            </a:r>
            <a:r>
              <a:rPr lang="en-US" altLang="en-US">
                <a:ea typeface="ＭＳ Ｐゴシック" panose="020B0600070205080204" pitchFamily="34" charset="-128"/>
              </a:rPr>
              <a:t>. 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CTLs=CD8+ T-cells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117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C26C69DD-4009-0F4A-B3EF-69ED462C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AEE9BE3-186A-4F48-AF1F-3D773CFD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Helper T-cells=T-helper cells= T</a:t>
            </a:r>
            <a:r>
              <a:rPr lang="en-US" altLang="en-US" baseline="-25000">
                <a:ea typeface="ＭＳ Ｐゴシック" panose="020B0600070205080204" pitchFamily="34" charset="-128"/>
              </a:rPr>
              <a:t>H</a:t>
            </a:r>
            <a:r>
              <a:rPr lang="en-US" altLang="en-US">
                <a:ea typeface="ＭＳ Ｐゴシック" panose="020B0600070205080204" pitchFamily="34" charset="-128"/>
              </a:rPr>
              <a:t> cells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Do not kill pathogen or pathogen-infected cells directly, but activate other cells to their full effector function.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ea typeface="ＭＳ Ｐゴシック" panose="020B0600070205080204" pitchFamily="34" charset="-128"/>
              </a:rPr>
              <a:t>B-cells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ea typeface="ＭＳ Ｐゴシック" panose="020B0600070205080204" pitchFamily="34" charset="-128"/>
              </a:rPr>
              <a:t>Macrophages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>
                <a:ea typeface="ＭＳ Ｐゴシック" panose="020B0600070205080204" pitchFamily="34" charset="-128"/>
              </a:rPr>
              <a:t>CTLs</a:t>
            </a:r>
          </a:p>
        </p:txBody>
      </p:sp>
    </p:spTree>
    <p:extLst>
      <p:ext uri="{BB962C8B-B14F-4D97-AF65-F5344CB8AC3E}">
        <p14:creationId xmlns:p14="http://schemas.microsoft.com/office/powerpoint/2010/main" val="255565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2D1E505-7D5D-A942-9EFC-ACC4C0F2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</a:t>
            </a:r>
            <a:r>
              <a:rPr lang="en-US" altLang="en-US" baseline="-25000">
                <a:ea typeface="ＭＳ Ｐゴシック" panose="020B0600070205080204" pitchFamily="34" charset="-128"/>
              </a:rPr>
              <a:t>H</a:t>
            </a:r>
            <a:r>
              <a:rPr lang="en-US" altLang="en-US">
                <a:ea typeface="ＭＳ Ｐゴシック" panose="020B0600070205080204" pitchFamily="34" charset="-128"/>
              </a:rPr>
              <a:t> cells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0066EFD2-A2E9-034A-BA7A-EB2881009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Express a different co-receptor than CTLs</a:t>
            </a:r>
          </a:p>
          <a:p>
            <a:pPr lvl="1"/>
            <a:r>
              <a:rPr lang="en-US" altLang="en-US" sz="3600" b="1">
                <a:ea typeface="ＭＳ Ｐゴシック" panose="020B0600070205080204" pitchFamily="34" charset="-128"/>
              </a:rPr>
              <a:t>CD4</a:t>
            </a:r>
          </a:p>
          <a:p>
            <a:pPr lvl="1"/>
            <a:endParaRPr lang="en-US" altLang="en-US" sz="3600" b="1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600">
                <a:ea typeface="ＭＳ Ｐゴシック" panose="020B0600070205080204" pitchFamily="34" charset="-128"/>
              </a:rPr>
              <a:t>T</a:t>
            </a:r>
            <a:r>
              <a:rPr lang="en-US" altLang="en-US" sz="3600" baseline="-25000">
                <a:ea typeface="ＭＳ Ｐゴシック" panose="020B0600070205080204" pitchFamily="34" charset="-128"/>
              </a:rPr>
              <a:t>H</a:t>
            </a:r>
            <a:r>
              <a:rPr lang="en-US" altLang="en-US" sz="3600">
                <a:ea typeface="ＭＳ Ｐゴシック" panose="020B0600070205080204" pitchFamily="34" charset="-128"/>
              </a:rPr>
              <a:t> cells=CD4+ T-cells</a:t>
            </a:r>
          </a:p>
        </p:txBody>
      </p:sp>
    </p:spTree>
    <p:extLst>
      <p:ext uri="{BB962C8B-B14F-4D97-AF65-F5344CB8AC3E}">
        <p14:creationId xmlns:p14="http://schemas.microsoft.com/office/powerpoint/2010/main" val="375506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D2D8FD0E-3522-8D46-AC1F-84291A75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Interesting…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C4C4A1EA-EEC8-4A4B-AE0D-67DD941F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2286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CD4 T-cells are the specific target of the HIV virus.  The virus uses the CD4 surface molecule as its receptor to access the cell.  The infection kills many T</a:t>
            </a:r>
            <a:r>
              <a:rPr lang="en-US" altLang="en-US" baseline="-25000">
                <a:ea typeface="ＭＳ Ｐゴシック" panose="020B0600070205080204" pitchFamily="34" charset="-128"/>
              </a:rPr>
              <a:t>H </a:t>
            </a:r>
            <a:r>
              <a:rPr lang="en-US" altLang="en-US">
                <a:ea typeface="ＭＳ Ｐゴシック" panose="020B0600070205080204" pitchFamily="34" charset="-128"/>
              </a:rPr>
              <a:t>cells.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7107" name="Picture 1">
            <a:extLst>
              <a:ext uri="{FF2B5EF4-FFF2-40B4-BE49-F238E27FC236}">
                <a16:creationId xmlns:a16="http://schemas.microsoft.com/office/drawing/2014/main" id="{A0894BCE-F501-0447-B92E-761ED63FD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276600"/>
            <a:ext cx="383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0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7C29EF5-7A77-D444-A79F-8C8F6B21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39B2623B-CDF6-DA45-BAB9-6570A1199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importance of these cells is recognized in the </a:t>
            </a:r>
            <a:r>
              <a:rPr lang="en-US" altLang="en-US" i="1">
                <a:ea typeface="ＭＳ Ｐゴシック" panose="020B0600070205080204" pitchFamily="34" charset="-128"/>
              </a:rPr>
              <a:t>inability</a:t>
            </a:r>
            <a:r>
              <a:rPr lang="en-US" altLang="en-US">
                <a:ea typeface="ＭＳ Ｐゴシック" panose="020B0600070205080204" pitchFamily="34" charset="-128"/>
              </a:rPr>
              <a:t> of HIV-infected individuals to mount effective immune responses, despite having normal numbers of B-cells and CTLs.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AIDS is the result of a lack of CD4+ T-cells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219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98E73A62-9ED6-EB4A-9275-3B6B1CE6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 types of T</a:t>
            </a:r>
            <a:r>
              <a:rPr lang="en-US" altLang="en-US" baseline="-25000">
                <a:ea typeface="ＭＳ Ｐゴシック" panose="020B0600070205080204" pitchFamily="34" charset="-128"/>
              </a:rPr>
              <a:t>H</a:t>
            </a:r>
            <a:r>
              <a:rPr lang="en-US" altLang="en-US">
                <a:ea typeface="ＭＳ Ｐゴシック" panose="020B0600070205080204" pitchFamily="34" charset="-128"/>
              </a:rPr>
              <a:t> cells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EA857C1-8E8F-2E4F-B06A-883C4335C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  T</a:t>
            </a:r>
            <a:r>
              <a:rPr lang="en-US" altLang="en-US" baseline="-25000">
                <a:ea typeface="ＭＳ Ｐゴシック" panose="020B0600070205080204" pitchFamily="34" charset="-128"/>
              </a:rPr>
              <a:t>H </a:t>
            </a:r>
            <a:r>
              <a:rPr lang="en-US" altLang="en-US">
                <a:ea typeface="ＭＳ Ｐゴシック" panose="020B0600070205080204" pitchFamily="34" charset="-128"/>
              </a:rPr>
              <a:t>1 cells—specialized for controlling intracellular bacteria—Tuberculosis is caused by a type of bacterium which gets into macrophages.  (Most bacteria are extracellular). T</a:t>
            </a:r>
            <a:r>
              <a:rPr lang="en-US" altLang="en-US" baseline="-25000">
                <a:ea typeface="ＭＳ Ｐゴシック" panose="020B0600070205080204" pitchFamily="34" charset="-128"/>
              </a:rPr>
              <a:t>H </a:t>
            </a:r>
            <a:r>
              <a:rPr lang="en-US" altLang="en-US">
                <a:ea typeface="ＭＳ Ｐゴシック" panose="020B0600070205080204" pitchFamily="34" charset="-128"/>
              </a:rPr>
              <a:t>1 cells activate the macrophage to kill the bacteria</a:t>
            </a:r>
          </a:p>
        </p:txBody>
      </p:sp>
    </p:spTree>
    <p:extLst>
      <p:ext uri="{BB962C8B-B14F-4D97-AF65-F5344CB8AC3E}">
        <p14:creationId xmlns:p14="http://schemas.microsoft.com/office/powerpoint/2010/main" val="4196065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B3B5E806-5968-A347-8A32-552272470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D3382296-D948-BC47-BB78-B3AE696D3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  TH</a:t>
            </a:r>
            <a:r>
              <a:rPr lang="en-US" altLang="en-US" baseline="-25000">
                <a:ea typeface="ＭＳ Ｐゴシック" panose="020B0600070205080204" pitchFamily="34" charset="-128"/>
              </a:rPr>
              <a:t>2 </a:t>
            </a:r>
            <a:r>
              <a:rPr lang="en-US" altLang="en-US">
                <a:ea typeface="ＭＳ Ｐゴシック" panose="020B0600070205080204" pitchFamily="34" charset="-128"/>
              </a:rPr>
              <a:t>cells seem to be most important in activating B-cells. So indirectly important in the humoral response.</a:t>
            </a:r>
          </a:p>
        </p:txBody>
      </p:sp>
    </p:spTree>
    <p:extLst>
      <p:ext uri="{BB962C8B-B14F-4D97-AF65-F5344CB8AC3E}">
        <p14:creationId xmlns:p14="http://schemas.microsoft.com/office/powerpoint/2010/main" val="411015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459F-4FD6-4E46-9E57-DC94E2DE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5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January 27,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E22F266F-DBB9-6F41-B238-072EB47B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Quiz 1 next Monday.</a:t>
            </a: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Material accumulates quickly.  Make sure you are studying every lecture every time—Before the next one. 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“Study” means more than a glance at the slides.  I do not expect complete reading of each chapter, but headings point you to relevant explanations.  Figures are essential!  Redraw, interpret.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2272978-127C-1843-BA54-051A2CDB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MHC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F0756101-CBD4-9E46-9E3C-3BEBE5341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1 introduces another very important  type of molecule in immunology.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Major Histocompatability complex proteins. (Also called Human leukocyte antigen—HLA) in humans.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These are proteins expressed by APCs which actually hold onto the antigen for the T-cell to see.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16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figure 1-33">
            <a:extLst>
              <a:ext uri="{FF2B5EF4-FFF2-40B4-BE49-F238E27FC236}">
                <a16:creationId xmlns:a16="http://schemas.microsoft.com/office/drawing/2014/main" id="{E40048E9-52AC-7F46-909E-EA6DD52D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58900"/>
            <a:ext cx="85359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9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743D3217-A7BA-624B-B3ED-444F7D40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A958E1FE-B620-DB48-BF8A-52B85D23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102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MHC was discovered somewhat by accident when tissue transplants were first attempted.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MHC is highly variable among individuals and is important in establishing self tolerance.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Someone else’s MHC looks like a pathogen to a host’s immune system.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When referring to a “tissue match” we are really referring to MHC proteins.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78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E4F1BA7A-3F3A-A842-9462-94535F561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Innate immunity—chapter 2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1955E04A-70F7-3A49-B556-81148FE14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31B89805-D5E4-BE4B-8E68-37E108ADB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95043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E2D1C39-830C-AF43-99AF-1282FCD9AAAD}"/>
              </a:ext>
            </a:extLst>
          </p:cNvPr>
          <p:cNvSpPr/>
          <p:nvPr/>
        </p:nvSpPr>
        <p:spPr>
          <a:xfrm>
            <a:off x="-228600" y="1905000"/>
            <a:ext cx="9296400" cy="2819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73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79AA6277-8EC9-6648-9230-21D0092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2—innate immunity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3A5A6D3D-AC60-4347-A9AB-4FC135801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2 takes a detailed look at the body’s first-line defense system against pathogens.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Although not technically an immune “response” the body’s first defense is its </a:t>
            </a:r>
            <a:r>
              <a:rPr lang="en-US" altLang="en-US" b="1">
                <a:ea typeface="ＭＳ Ｐゴシック" panose="020B0600070205080204" pitchFamily="34" charset="-128"/>
              </a:rPr>
              <a:t>anatomic, tissue and cellular barriers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4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35EF6BED-2581-3046-8448-790DE25DB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Epithelial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F5BF-4178-E14C-9619-B2D3B7314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Cells known as epithelia form the skin and lining of our internal tubular structures such as the air passages, gut, and urogenital  tracts.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Epithelial cells are arranged with tight junctions and with modifications that help keep pathogens out!  They provide </a:t>
            </a:r>
            <a:r>
              <a:rPr lang="en-US" b="1" i="1" dirty="0"/>
              <a:t>mechanical </a:t>
            </a:r>
            <a:r>
              <a:rPr lang="en-US" dirty="0"/>
              <a:t>barriers.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84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450676D7-7705-7A4B-9907-17722FC3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E6122F60-7598-7A42-9AD1-9EC810E51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Epithelial cells also produce some of the </a:t>
            </a:r>
            <a:r>
              <a:rPr lang="en-US" altLang="en-US" b="1">
                <a:ea typeface="ＭＳ Ｐゴシック" panose="020B0600070205080204" pitchFamily="34" charset="-128"/>
              </a:rPr>
              <a:t>chemicals</a:t>
            </a:r>
            <a:r>
              <a:rPr lang="en-US" altLang="en-US">
                <a:ea typeface="ＭＳ Ｐゴシック" panose="020B0600070205080204" pitchFamily="34" charset="-128"/>
              </a:rPr>
              <a:t> that inhibit microbial growth.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Epithelial cells also provide an environment that supports beneficial microbial growth—the so-called normal microflora/</a:t>
            </a:r>
            <a:r>
              <a:rPr lang="en-US" altLang="en-US" b="1">
                <a:ea typeface="ＭＳ Ｐゴシック" panose="020B0600070205080204" pitchFamily="34" charset="-128"/>
              </a:rPr>
              <a:t>microbiota.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30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>
            <a:extLst>
              <a:ext uri="{FF2B5EF4-FFF2-40B4-BE49-F238E27FC236}">
                <a16:creationId xmlns:a16="http://schemas.microsoft.com/office/drawing/2014/main" id="{4D801877-D3E4-074E-8F43-C8E6B461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5575300" cy="63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83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F6C8E99-AD21-C343-929F-B672FCC4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Skin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71FF5-C7E3-4E49-9164-D658D278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Skin---epithelial cells differentiate into the layers making up the epidermis.  While differentiating the epithelial cells secret lipid and antimicrobial proteins such as </a:t>
            </a:r>
            <a:r>
              <a:rPr lang="en-US" b="1" dirty="0">
                <a:latin typeface="Symbol" charset="2"/>
                <a:cs typeface="Symbol" charset="2"/>
              </a:rPr>
              <a:t>b</a:t>
            </a:r>
            <a:r>
              <a:rPr lang="en-US" b="1" dirty="0"/>
              <a:t>-</a:t>
            </a:r>
            <a:r>
              <a:rPr lang="en-US" b="1" dirty="0" err="1"/>
              <a:t>defensins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/>
              <a:t>cathelicidins</a:t>
            </a:r>
            <a:endParaRPr lang="en-US" b="1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Specialized cells of the skin produce enzymes like </a:t>
            </a:r>
            <a:r>
              <a:rPr lang="en-US" b="1" dirty="0"/>
              <a:t>lysozyme</a:t>
            </a:r>
            <a:r>
              <a:rPr lang="en-US" dirty="0"/>
              <a:t>, which digests bacterial cell walls.</a:t>
            </a:r>
          </a:p>
        </p:txBody>
      </p:sp>
    </p:spTree>
    <p:extLst>
      <p:ext uri="{BB962C8B-B14F-4D97-AF65-F5344CB8AC3E}">
        <p14:creationId xmlns:p14="http://schemas.microsoft.com/office/powerpoint/2010/main" val="657697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357BBE3F-ED07-7F47-941C-A0197E66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Respiratory tract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7FCA6A7A-5578-7B49-A89E-ECD4DD045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Mouth, trachea, lungs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Lined with ciliated epithelia which also secrete mucus (called mucosal epithelia)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Continuous movement of cilia moves potential pathogens along and keeps them out.</a:t>
            </a:r>
          </a:p>
        </p:txBody>
      </p:sp>
    </p:spTree>
    <p:extLst>
      <p:ext uri="{BB962C8B-B14F-4D97-AF65-F5344CB8AC3E}">
        <p14:creationId xmlns:p14="http://schemas.microsoft.com/office/powerpoint/2010/main" val="320233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5314342-8A08-3B42-BAA9-89B15F4A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Where were we?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6123B4A3-AF13-4940-ACB7-6DD9AEC0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Myeloid cells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Lymphoid cells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Name some.  What is their role in immunity?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Draw them—using your book’s symbols. </a:t>
            </a:r>
          </a:p>
          <a:p>
            <a:pPr marL="457200" lvl="1" indent="0" eaLnBrk="1" hangingPunct="1"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Lymphoid tissue/organs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General purpose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	Organization of lymph node 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	Central vs peripheral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0A2F534F-574D-B942-8D14-E073D9C0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Gastrointestinal tract/gut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1F5366C1-0ABC-1641-979B-872ED7857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Lined with specialized  mucosal epithelium which secrete antimicrobial proteins. (</a:t>
            </a:r>
            <a:r>
              <a:rPr lang="en-US" altLang="en-US">
                <a:latin typeface="Symbol" pitchFamily="2" charset="2"/>
                <a:ea typeface="ＭＳ Ｐゴシック" panose="020B0600070205080204" pitchFamily="34" charset="-128"/>
              </a:rPr>
              <a:t>a</a:t>
            </a:r>
            <a:r>
              <a:rPr lang="en-US" altLang="en-US">
                <a:ea typeface="ＭＳ Ｐゴシック" panose="020B0600070205080204" pitchFamily="34" charset="-128"/>
              </a:rPr>
              <a:t>-defensins and RegIII)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Also have a mixed population of normally non-pathogenic bacteria (normal flora, microbiota, commensal bacteria)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Low pH limits the type of microorganisms that can survive here</a:t>
            </a:r>
          </a:p>
        </p:txBody>
      </p:sp>
    </p:spTree>
    <p:extLst>
      <p:ext uri="{BB962C8B-B14F-4D97-AF65-F5344CB8AC3E}">
        <p14:creationId xmlns:p14="http://schemas.microsoft.com/office/powerpoint/2010/main" val="1332915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D78A62F6-998A-7945-9692-3AB4334E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Role of normal microflora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A52D61F-C47E-F042-8498-006967150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Compete with pathogenic bacteria for nutrients and ability to attach to to cells.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Stimulate epithelial cells to produce antimicrobial proteins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Produce acids (lactic acid) that keeps pathogens from thriving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595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B4BB9683-968E-E040-A168-470102FA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Opportunistic pathogens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D4048A9B-39E2-2E42-9772-061095BE3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importance of normal microflora is evident when the environment of the host changes and they are diminished or lost.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Example…antibiotic treatment often wipes out normal bacteria in the vagina.  Yeast can take over in the absence of the bacteria and  due to the change in pH.</a:t>
            </a:r>
          </a:p>
        </p:txBody>
      </p:sp>
    </p:spTree>
    <p:extLst>
      <p:ext uri="{BB962C8B-B14F-4D97-AF65-F5344CB8AC3E}">
        <p14:creationId xmlns:p14="http://schemas.microsoft.com/office/powerpoint/2010/main" val="2526778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7069D7C4-AFEF-9D40-9DB4-6122302F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Figure 2.5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28FD491-263F-C147-BD5B-51534D709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Summarizes some of the ways in which epithelial cells keep pathogens from gaining access to the body.</a:t>
            </a:r>
          </a:p>
        </p:txBody>
      </p:sp>
    </p:spTree>
    <p:extLst>
      <p:ext uri="{BB962C8B-B14F-4D97-AF65-F5344CB8AC3E}">
        <p14:creationId xmlns:p14="http://schemas.microsoft.com/office/powerpoint/2010/main" val="9178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4357B7AE-268E-434B-ABB9-6A8FA5C3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92075"/>
            <a:ext cx="8675687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031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ABE73C85-EBA1-634C-A534-DAAF5A17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C6DDA1F6-ED3A-BE4C-AB2F-3FE154CC2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Despite the excellent set of mechanical, chemical, and microbial barriers, some pathogens gain access to every host as some time.</a:t>
            </a:r>
          </a:p>
        </p:txBody>
      </p:sp>
    </p:spTree>
    <p:extLst>
      <p:ext uri="{BB962C8B-B14F-4D97-AF65-F5344CB8AC3E}">
        <p14:creationId xmlns:p14="http://schemas.microsoft.com/office/powerpoint/2010/main" val="1078360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ure 2-06">
            <a:extLst>
              <a:ext uri="{FF2B5EF4-FFF2-40B4-BE49-F238E27FC236}">
                <a16:creationId xmlns:a16="http://schemas.microsoft.com/office/drawing/2014/main" id="{2CB990BF-2F07-4B4C-A5F8-7392890CA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1400"/>
            <a:ext cx="8531225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884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81B38964-0271-2D4F-898D-7FCF2B80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Routes of infection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F323FA88-22E5-EF4E-A1F1-291A7165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Think of all the ways in which you have become infected by a pathogen.  How does one get strep throat?  Chicken pox?  Cold? “Food poisoning”? STD?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Different types of organisms gain access via different routes.</a:t>
            </a:r>
          </a:p>
        </p:txBody>
      </p:sp>
    </p:spTree>
    <p:extLst>
      <p:ext uri="{BB962C8B-B14F-4D97-AF65-F5344CB8AC3E}">
        <p14:creationId xmlns:p14="http://schemas.microsoft.com/office/powerpoint/2010/main" val="4126546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0DE295EF-7C1D-9B42-94E8-33D34100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Figure 2.5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C22529A1-3D01-2145-8412-68BC7EBB2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Circle panels one and two</a:t>
            </a: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3B764B34-9482-2442-9F28-33F9EE9B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80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68EB358B-9EF5-AF4F-8F97-67ED04BB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Figure 2.2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89225681-BBFE-4541-879E-E4CDB4B6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CECD45C6-F0B3-FA4F-912A-1C458A1F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13" y="228600"/>
            <a:ext cx="1024731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3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12A04AF6-06CB-3948-996A-ABF087BB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Let’s return to the lymph node and think of its purpose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613E6953-8B1C-924B-9EFC-5416E5206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It allows contact between antigen and antigen receptors.  The location of specific cell types allows interactions that spur an adaptive immune response.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Antigen can be transported in.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Cells such as dendritic cells can physically contact T-cells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T-cells can physically contact B-cells</a:t>
            </a:r>
          </a:p>
        </p:txBody>
      </p:sp>
    </p:spTree>
    <p:extLst>
      <p:ext uri="{BB962C8B-B14F-4D97-AF65-F5344CB8AC3E}">
        <p14:creationId xmlns:p14="http://schemas.microsoft.com/office/powerpoint/2010/main" val="423842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0260AB74-F4BC-344B-8E03-227A45BC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4CC68637-1C4B-924C-B185-30199EF3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Once inside the host different organisms must occupy different regions to replicate and thrive.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Most organisms will be outside the cell initially. Some will need to occupy the cell, either the cytoplasm or a vesicle of the cell. </a:t>
            </a:r>
          </a:p>
        </p:txBody>
      </p:sp>
    </p:spTree>
    <p:extLst>
      <p:ext uri="{BB962C8B-B14F-4D97-AF65-F5344CB8AC3E}">
        <p14:creationId xmlns:p14="http://schemas.microsoft.com/office/powerpoint/2010/main" val="1231437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BD74B1C0-E62E-6F42-9D0D-908FFEDF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E20D08F3-410B-0B45-9597-EF013CB49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Figure 2.3</a:t>
            </a:r>
          </a:p>
        </p:txBody>
      </p:sp>
      <p:pic>
        <p:nvPicPr>
          <p:cNvPr id="52227" name="Picture 6">
            <a:extLst>
              <a:ext uri="{FF2B5EF4-FFF2-40B4-BE49-F238E27FC236}">
                <a16:creationId xmlns:a16="http://schemas.microsoft.com/office/drawing/2014/main" id="{1FEEBB8E-3125-A343-B0A5-4557ECEB2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2413"/>
            <a:ext cx="825817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4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11F46B6-FBB1-A441-8D69-15FBCE54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59D485E1-442F-174D-9A59-9E7C30DF1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occurs when antigen matches antigen receptor?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First mass reproduction of that cell---all daughter cells, will, of course, produce the same antigen receptor—these receptors are proteins encoded by the DNA of the cell.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Called </a:t>
            </a:r>
            <a:r>
              <a:rPr lang="en-US" altLang="en-US" b="1">
                <a:ea typeface="ＭＳ Ｐゴシック" panose="020B0600070205080204" pitchFamily="34" charset="-128"/>
              </a:rPr>
              <a:t>Clonal expansion</a:t>
            </a:r>
          </a:p>
        </p:txBody>
      </p:sp>
    </p:spTree>
    <p:extLst>
      <p:ext uri="{BB962C8B-B14F-4D97-AF65-F5344CB8AC3E}">
        <p14:creationId xmlns:p14="http://schemas.microsoft.com/office/powerpoint/2010/main" val="148265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B90D085-B144-8248-92F9-C5C344EB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057ED8E4-CEF0-214E-B9E0-BC2662013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Example---is development of masses of B-cells in a lymph node.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Called germinal centers.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the expansion is large, we can notice a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swollen gland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5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gure 1-18 part 1 of 2">
            <a:extLst>
              <a:ext uri="{FF2B5EF4-FFF2-40B4-BE49-F238E27FC236}">
                <a16:creationId xmlns:a16="http://schemas.microsoft.com/office/drawing/2014/main" id="{23561BF2-B019-D140-AABF-069FC4474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3100"/>
            <a:ext cx="8531225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19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3FFDFCD-8ACC-134C-A9B8-A7643D7A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48D093B6-E5A7-9547-A835-DE1B53B19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Chapter 1 includes more detail than we need for now, but 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briefly discuss the outcome of activation of B and T lymphocytes.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What are the </a:t>
            </a:r>
            <a:r>
              <a:rPr lang="en-US" altLang="en-US" u="sng">
                <a:ea typeface="ＭＳ Ｐゴシック" panose="020B0600070205080204" pitchFamily="34" charset="-128"/>
              </a:rPr>
              <a:t>effector mechanisms</a:t>
            </a:r>
            <a:r>
              <a:rPr lang="en-US" altLang="en-US">
                <a:ea typeface="ＭＳ Ｐゴシック" panose="020B0600070205080204" pitchFamily="34" charset="-128"/>
              </a:rPr>
              <a:t>?...</a:t>
            </a:r>
          </a:p>
        </p:txBody>
      </p:sp>
    </p:spTree>
    <p:extLst>
      <p:ext uri="{BB962C8B-B14F-4D97-AF65-F5344CB8AC3E}">
        <p14:creationId xmlns:p14="http://schemas.microsoft.com/office/powerpoint/2010/main" val="383803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8028CA5-3BD6-8741-9887-C0282107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B-cells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0012AA8B-5A13-994E-980D-1CF221113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Recall…activation results in clonal expansion---production of lots and lots of B-cells capable of binding the same antigen.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B-cells are good for dealing with </a:t>
            </a:r>
            <a:r>
              <a:rPr lang="en-US" altLang="en-US" u="sng">
                <a:ea typeface="ＭＳ Ｐゴシック" panose="020B0600070205080204" pitchFamily="34" charset="-128"/>
              </a:rPr>
              <a:t>extracellular pathogens</a:t>
            </a:r>
            <a:r>
              <a:rPr lang="en-US" altLang="en-US">
                <a:ea typeface="ＭＳ Ｐゴシック" panose="020B0600070205080204" pitchFamily="34" charset="-128"/>
              </a:rPr>
              <a:t> (like most bacteria) and the potentially harmful molecules they produce.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925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1160</Words>
  <Application>Microsoft Macintosh PowerPoint</Application>
  <PresentationFormat>On-screen Show (4:3)</PresentationFormat>
  <Paragraphs>147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Courier New</vt:lpstr>
      <vt:lpstr>Symbol</vt:lpstr>
      <vt:lpstr>Office Theme</vt:lpstr>
      <vt:lpstr>Immunology Biol 465 Minot State University Spring 2020</vt:lpstr>
      <vt:lpstr>Lecture 5 January 27, 2020</vt:lpstr>
      <vt:lpstr>Where were we?</vt:lpstr>
      <vt:lpstr>Let’s return to the lymph node and think of its purpose</vt:lpstr>
      <vt:lpstr>PowerPoint Presentation</vt:lpstr>
      <vt:lpstr>PowerPoint Presentation</vt:lpstr>
      <vt:lpstr>PowerPoint Presentation</vt:lpstr>
      <vt:lpstr>PowerPoint Presentation</vt:lpstr>
      <vt:lpstr>B-cells</vt:lpstr>
      <vt:lpstr>B-cell produce antibodies</vt:lpstr>
      <vt:lpstr>PowerPoint Presentation</vt:lpstr>
      <vt:lpstr> T-cell effector mechanisms </vt:lpstr>
      <vt:lpstr>T-cells differentiate into 2 types of effector cells</vt:lpstr>
      <vt:lpstr>PowerPoint Presentation</vt:lpstr>
      <vt:lpstr>TH cells</vt:lpstr>
      <vt:lpstr>Interesting…</vt:lpstr>
      <vt:lpstr>PowerPoint Presentation</vt:lpstr>
      <vt:lpstr>2 types of TH cells</vt:lpstr>
      <vt:lpstr>PowerPoint Presentation</vt:lpstr>
      <vt:lpstr>MHC</vt:lpstr>
      <vt:lpstr>PowerPoint Presentation</vt:lpstr>
      <vt:lpstr>PowerPoint Presentation</vt:lpstr>
      <vt:lpstr>Innate immunity—chapter 2</vt:lpstr>
      <vt:lpstr>Chapter 2—innate immunity</vt:lpstr>
      <vt:lpstr>Epithelial barriers</vt:lpstr>
      <vt:lpstr>PowerPoint Presentation</vt:lpstr>
      <vt:lpstr>PowerPoint Presentation</vt:lpstr>
      <vt:lpstr>Skin</vt:lpstr>
      <vt:lpstr>Respiratory tract</vt:lpstr>
      <vt:lpstr>Gastrointestinal tract/gut</vt:lpstr>
      <vt:lpstr>Role of normal microflora</vt:lpstr>
      <vt:lpstr>Opportunistic pathogens</vt:lpstr>
      <vt:lpstr>Figure 2.5</vt:lpstr>
      <vt:lpstr>PowerPoint Presentation</vt:lpstr>
      <vt:lpstr>PowerPoint Presentation</vt:lpstr>
      <vt:lpstr>PowerPoint Presentation</vt:lpstr>
      <vt:lpstr>Routes of infection</vt:lpstr>
      <vt:lpstr>Figure 2.5</vt:lpstr>
      <vt:lpstr>Figure 2.2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79</cp:revision>
  <dcterms:created xsi:type="dcterms:W3CDTF">2011-07-31T16:33:39Z</dcterms:created>
  <dcterms:modified xsi:type="dcterms:W3CDTF">2020-01-26T18:00:10Z</dcterms:modified>
</cp:coreProperties>
</file>